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858000" cy="9144000"/>
  <p:embeddedFontLst>
    <p:embeddedFont>
      <p:font typeface="Caveat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aveat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font" Target="fonts/Cave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054a44bea_0_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054a44be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baef03aed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baef03a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054a44bea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054a44be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ce03f2970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ce03f29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dcce9750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4dcce97508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054a44bea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054a44b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ce03f2970_0_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ce03f297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1" Type="http://schemas.openxmlformats.org/officeDocument/2006/relationships/image" Target="../media/image15.png"/><Relationship Id="rId10" Type="http://schemas.openxmlformats.org/officeDocument/2006/relationships/image" Target="../media/image12.png"/><Relationship Id="rId12" Type="http://schemas.openxmlformats.org/officeDocument/2006/relationships/image" Target="../media/image10.png"/><Relationship Id="rId9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4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6" Type="http://schemas.openxmlformats.org/officeDocument/2006/relationships/image" Target="../media/image7.jpg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hyperlink" Target="https://library.columbia.edu/locations/burke.html" TargetMode="External"/><Relationship Id="rId6" Type="http://schemas.openxmlformats.org/officeDocument/2006/relationships/image" Target="../media/image18.png"/><Relationship Id="rId7" Type="http://schemas.openxmlformats.org/officeDocument/2006/relationships/hyperlink" Target="http://library.columbia.edu/locations/burke.htm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189700" y="2161450"/>
            <a:ext cx="8565300" cy="48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Intro to Information</a:t>
            </a:r>
            <a:endParaRPr b="1"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Archival Processing 101 </a:t>
            </a:r>
            <a:endParaRPr b="1"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Ethics of the Archive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- - -</a:t>
            </a:r>
            <a:r>
              <a:rPr b="1" lang="en" sz="2000"/>
              <a:t> </a:t>
            </a:r>
            <a:endParaRPr b="1"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Handling archives at the Burke Library</a:t>
            </a:r>
            <a:endParaRPr b="1"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Queer archives / queer research</a:t>
            </a:r>
            <a:endParaRPr b="1"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Discussion and conclusion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233475" y="155875"/>
            <a:ext cx="83463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“</a:t>
            </a:r>
            <a:r>
              <a:rPr b="1" lang="en" sz="2400"/>
              <a:t>Queering Ethics”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Archives at the Burke Library 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at Union Theological Seminary</a:t>
            </a:r>
            <a:endParaRPr b="1" sz="2400">
              <a:solidFill>
                <a:srgbClr val="666666"/>
              </a:solidFill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5598650" y="6296775"/>
            <a:ext cx="35454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Caro Bratnober (Spring 2019)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Columbia University Libraries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5516525" y="1738450"/>
            <a:ext cx="3367500" cy="1262100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This deck of Google Slides contains animated content. Click “Present,” and press the button that advances the next slide, to view subsequent slides, pop-ups, and content in motion.</a:t>
            </a: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-857250" y="-3302000"/>
            <a:ext cx="11601300" cy="132516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/>
          <p:nvPr/>
        </p:nvSpPr>
        <p:spPr>
          <a:xfrm>
            <a:off x="-2716100" y="1070800"/>
            <a:ext cx="10640100" cy="93111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-1840975" y="2862425"/>
            <a:ext cx="7576500" cy="66807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/>
          <p:nvPr/>
        </p:nvSpPr>
        <p:spPr>
          <a:xfrm>
            <a:off x="-857250" y="4708575"/>
            <a:ext cx="4261800" cy="3932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-19050" y="3808900"/>
            <a:ext cx="1260900" cy="27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ourier New"/>
                <a:ea typeface="Courier New"/>
                <a:cs typeface="Courier New"/>
                <a:sym typeface="Courier New"/>
              </a:rPr>
              <a:t>T</a:t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ourier New"/>
                <a:ea typeface="Courier New"/>
                <a:cs typeface="Courier New"/>
                <a:sym typeface="Courier New"/>
              </a:rPr>
              <a:t>I</a:t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ourier New"/>
                <a:ea typeface="Courier New"/>
                <a:cs typeface="Courier New"/>
                <a:sym typeface="Courier New"/>
              </a:rPr>
              <a:t>M</a:t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ourier New"/>
                <a:ea typeface="Courier New"/>
                <a:cs typeface="Courier New"/>
                <a:sym typeface="Courier New"/>
              </a:rPr>
              <a:t>E</a:t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2753125" y="6057450"/>
            <a:ext cx="4261800" cy="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ourier New"/>
                <a:ea typeface="Courier New"/>
                <a:cs typeface="Courier New"/>
                <a:sym typeface="Courier New"/>
              </a:rPr>
              <a:t>ANALYTICAL DISTANCE</a:t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8" name="Google Shape;78;p16"/>
          <p:cNvCxnSpPr>
            <a:stCxn id="76" idx="0"/>
          </p:cNvCxnSpPr>
          <p:nvPr/>
        </p:nvCxnSpPr>
        <p:spPr>
          <a:xfrm rot="10800000">
            <a:off x="593400" y="1070800"/>
            <a:ext cx="18000" cy="27381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" name="Google Shape;79;p16"/>
          <p:cNvCxnSpPr/>
          <p:nvPr/>
        </p:nvCxnSpPr>
        <p:spPr>
          <a:xfrm>
            <a:off x="5661825" y="6337050"/>
            <a:ext cx="2769300" cy="4800"/>
          </a:xfrm>
          <a:prstGeom prst="straightConnector1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" name="Google Shape;80;p16"/>
          <p:cNvSpPr txBox="1"/>
          <p:nvPr/>
        </p:nvSpPr>
        <p:spPr>
          <a:xfrm>
            <a:off x="337275" y="5572950"/>
            <a:ext cx="1993500" cy="971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topic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the researcher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interested in</a:t>
            </a:r>
            <a:r>
              <a:rPr b="1" lang="en"/>
              <a:t> 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1025900" y="3401850"/>
            <a:ext cx="2838900" cy="563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</a:t>
            </a:r>
            <a:r>
              <a:rPr b="1" lang="en"/>
              <a:t>rimary sources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</a:t>
            </a:r>
            <a:r>
              <a:rPr lang="en"/>
              <a:t>irst-hand accounts of the topic</a:t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1607150" y="1947875"/>
            <a:ext cx="3987300" cy="780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</a:t>
            </a:r>
            <a:r>
              <a:rPr b="1" lang="en"/>
              <a:t>econdary sources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nsights and discussion of the topic, may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monographs, periodicals, other media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5130075" y="353400"/>
            <a:ext cx="3832800" cy="780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</a:t>
            </a:r>
            <a:r>
              <a:rPr b="1" lang="en"/>
              <a:t>eference sources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ay include encyclopedias, summary information, resources for fast facts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816" y="3512841"/>
            <a:ext cx="1110325" cy="12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447" y="4299581"/>
            <a:ext cx="837425" cy="69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0115" y="4079252"/>
            <a:ext cx="837425" cy="83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3388" y="4708587"/>
            <a:ext cx="1386507" cy="6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4625" y="2862418"/>
            <a:ext cx="1487150" cy="74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4625" y="1397250"/>
            <a:ext cx="2372300" cy="8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03013" y="2378300"/>
            <a:ext cx="1216349" cy="12163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252750" y="142600"/>
            <a:ext cx="4471800" cy="587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Grouping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 sources of information by time and analytical distance from the topic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10">
            <a:alphaModFix/>
          </a:blip>
          <a:srcRect b="0" l="8578" r="12500" t="0"/>
          <a:stretch/>
        </p:blipFill>
        <p:spPr>
          <a:xfrm>
            <a:off x="8063000" y="3707425"/>
            <a:ext cx="837426" cy="51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5562" y="4774150"/>
            <a:ext cx="639080" cy="97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58822" y="5097993"/>
            <a:ext cx="837425" cy="85890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5471150" y="5641875"/>
            <a:ext cx="3429300" cy="41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Where are archival materials?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598650" y="6296775"/>
            <a:ext cx="35454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Caro Bratnober (Spring 2019)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Columbia University Libraries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0" l="0" r="19504" t="0"/>
          <a:stretch/>
        </p:blipFill>
        <p:spPr>
          <a:xfrm>
            <a:off x="4947900" y="0"/>
            <a:ext cx="4424702" cy="732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2350" y="0"/>
            <a:ext cx="4777476" cy="358310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102150" y="4288850"/>
            <a:ext cx="4424700" cy="23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800"/>
              <a:t>donation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800"/>
              <a:t> selection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800"/>
              <a:t>  acquisition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800"/>
              <a:t>   preservation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800"/>
              <a:t>    identification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800"/>
              <a:t>     organization</a:t>
            </a:r>
            <a:endParaRPr sz="1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800"/>
              <a:t>      interpretation </a:t>
            </a:r>
            <a:r>
              <a:rPr lang="en"/>
              <a:t>  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104" name="Google Shape;104;p17"/>
          <p:cNvCxnSpPr/>
          <p:nvPr/>
        </p:nvCxnSpPr>
        <p:spPr>
          <a:xfrm>
            <a:off x="4465000" y="2480550"/>
            <a:ext cx="408600" cy="0"/>
          </a:xfrm>
          <a:prstGeom prst="straightConnector1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05" name="Google Shape;105;p17"/>
          <p:cNvSpPr txBox="1"/>
          <p:nvPr/>
        </p:nvSpPr>
        <p:spPr>
          <a:xfrm>
            <a:off x="102150" y="1307725"/>
            <a:ext cx="2947500" cy="817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8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respect des fonds</a:t>
            </a:r>
            <a:endParaRPr sz="3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0" y="3564988"/>
            <a:ext cx="46260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archival processing </a:t>
            </a:r>
            <a:endParaRPr b="1" sz="3600"/>
          </a:p>
        </p:txBody>
      </p:sp>
      <p:sp>
        <p:nvSpPr>
          <p:cNvPr id="107" name="Google Shape;107;p17"/>
          <p:cNvSpPr txBox="1"/>
          <p:nvPr/>
        </p:nvSpPr>
        <p:spPr>
          <a:xfrm>
            <a:off x="695725" y="6248150"/>
            <a:ext cx="40938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“more product, less process”</a:t>
            </a:r>
            <a:endParaRPr b="1" sz="25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108" name="Google Shape;108;p17"/>
          <p:cNvGrpSpPr/>
          <p:nvPr/>
        </p:nvGrpSpPr>
        <p:grpSpPr>
          <a:xfrm>
            <a:off x="5998116" y="2085900"/>
            <a:ext cx="2746559" cy="3818477"/>
            <a:chOff x="5998116" y="2085900"/>
            <a:chExt cx="2746559" cy="3818477"/>
          </a:xfrm>
        </p:grpSpPr>
        <p:pic>
          <p:nvPicPr>
            <p:cNvPr id="109" name="Google Shape;109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98116" y="2652002"/>
              <a:ext cx="2746474" cy="3252374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10" name="Google Shape;110;p17"/>
            <p:cNvSpPr txBox="1"/>
            <p:nvPr/>
          </p:nvSpPr>
          <p:spPr>
            <a:xfrm>
              <a:off x="5998175" y="2085900"/>
              <a:ext cx="2746500" cy="400200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Finding Aid:</a:t>
              </a:r>
              <a:endParaRPr/>
            </a:p>
          </p:txBody>
        </p:sp>
      </p:grpSp>
      <p:sp>
        <p:nvSpPr>
          <p:cNvPr id="111" name="Google Shape;111;p17"/>
          <p:cNvSpPr txBox="1"/>
          <p:nvPr/>
        </p:nvSpPr>
        <p:spPr>
          <a:xfrm>
            <a:off x="5598650" y="6296775"/>
            <a:ext cx="35454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Caro Bratnober (Spring 2019)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Columbia University Libraries</a:t>
            </a:r>
            <a:endParaRPr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 b="39114" l="90823" r="0" t="19582"/>
          <a:stretch/>
        </p:blipFill>
        <p:spPr>
          <a:xfrm>
            <a:off x="253200" y="2054694"/>
            <a:ext cx="2572378" cy="325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 rotWithShape="1">
          <a:blip r:embed="rId4">
            <a:alphaModFix/>
          </a:blip>
          <a:srcRect b="54275" l="51187" r="30157" t="12049"/>
          <a:stretch/>
        </p:blipFill>
        <p:spPr>
          <a:xfrm>
            <a:off x="2925000" y="1895227"/>
            <a:ext cx="3501782" cy="17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181288" y="5760050"/>
            <a:ext cx="89892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</a:rPr>
              <a:t>https://www.loc.gov/rr/main/lgbtq/lgbtqgeneralguide/digitalcollections.html</a:t>
            </a:r>
            <a:endParaRPr sz="2000">
              <a:solidFill>
                <a:srgbClr val="666666"/>
              </a:solidFill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5625" y="1895225"/>
            <a:ext cx="2175175" cy="213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5148" y="3796962"/>
            <a:ext cx="2370920" cy="167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3136" y="4224950"/>
            <a:ext cx="2572373" cy="13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253188" y="352000"/>
            <a:ext cx="89892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Digitized and Born-Digital Archives</a:t>
            </a:r>
            <a:endParaRPr b="1" sz="3600"/>
          </a:p>
        </p:txBody>
      </p:sp>
      <p:sp>
        <p:nvSpPr>
          <p:cNvPr id="123" name="Google Shape;123;p18"/>
          <p:cNvSpPr txBox="1"/>
          <p:nvPr/>
        </p:nvSpPr>
        <p:spPr>
          <a:xfrm>
            <a:off x="5598650" y="6296775"/>
            <a:ext cx="35454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Caro Bratnober (Spring 2019)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Columbia University Libraries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974725" y="6132512"/>
            <a:ext cx="1842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10648" l="10309" r="10633" t="8497"/>
          <a:stretch/>
        </p:blipFill>
        <p:spPr>
          <a:xfrm>
            <a:off x="2613537" y="83975"/>
            <a:ext cx="3916925" cy="5370900"/>
          </a:xfrm>
          <a:prstGeom prst="rect">
            <a:avLst/>
          </a:prstGeom>
          <a:noFill/>
          <a:ln cap="flat" cmpd="thinThick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0" name="Google Shape;130;p19"/>
          <p:cNvSpPr txBox="1"/>
          <p:nvPr/>
        </p:nvSpPr>
        <p:spPr>
          <a:xfrm>
            <a:off x="49350" y="5626025"/>
            <a:ext cx="90453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b="1" lang="en" sz="1200"/>
              <a:t>Image, scanned from reproduction of a manuscript page of Henry Blake Fuller’s </a:t>
            </a:r>
            <a:r>
              <a:rPr b="1" i="1" lang="en" sz="1200"/>
              <a:t>At Saint Judas’s </a:t>
            </a:r>
            <a:r>
              <a:rPr b="1" lang="en" sz="1200"/>
              <a:t>(1896), </a:t>
            </a:r>
            <a:endParaRPr b="1" sz="12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b="1" lang="en" sz="1200"/>
              <a:t>in the Henry Blake Fuller papers, Newberry Library, Chicago Illinois</a:t>
            </a:r>
            <a:endParaRPr b="1" sz="12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100"/>
              <a:t>from </a:t>
            </a:r>
            <a:r>
              <a:rPr i="0" lang="en" sz="1100" u="none"/>
              <a:t>“A Queer Victorian Marriage: Henry Blake Fuller’s </a:t>
            </a:r>
            <a:r>
              <a:rPr i="1" lang="en" sz="1100" u="none"/>
              <a:t>At Saint Judas’s </a:t>
            </a:r>
            <a:r>
              <a:rPr i="0" lang="en" sz="1100" u="none"/>
              <a:t>and the “Tyranny” of the Archival Document” </a:t>
            </a:r>
            <a:endParaRPr i="0" sz="1100" u="none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i="0" lang="en" sz="1100" u="none"/>
              <a:t>by Eric Colleary,</a:t>
            </a:r>
            <a:r>
              <a:rPr lang="en" sz="1100"/>
              <a:t> in </a:t>
            </a:r>
            <a:r>
              <a:rPr i="1" lang="en" sz="1100"/>
              <a:t>A Tyranny of Documents: The Performing Arts Historian as Film Noir Detective </a:t>
            </a:r>
            <a:endParaRPr i="1"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1000"/>
              <a:buFont typeface="Arial"/>
              <a:buNone/>
            </a:pPr>
            <a:r>
              <a:rPr lang="en" sz="1100"/>
              <a:t>edited by Stephen Johnson, published by the Theatre Library Association (New York: 2011)</a:t>
            </a:r>
            <a:endParaRPr sz="1100"/>
          </a:p>
        </p:txBody>
      </p:sp>
      <p:sp>
        <p:nvSpPr>
          <p:cNvPr id="131" name="Google Shape;131;p19"/>
          <p:cNvSpPr txBox="1"/>
          <p:nvPr/>
        </p:nvSpPr>
        <p:spPr>
          <a:xfrm>
            <a:off x="5598650" y="6296775"/>
            <a:ext cx="35454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Caro Bratnober (Spring 2019)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Columbia University Libraries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b="79183" l="0" r="32980" t="0"/>
          <a:stretch/>
        </p:blipFill>
        <p:spPr>
          <a:xfrm>
            <a:off x="-762000" y="0"/>
            <a:ext cx="6128328" cy="9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4">
            <a:alphaModFix/>
          </a:blip>
          <a:srcRect b="0" l="0" r="27478" t="0"/>
          <a:stretch/>
        </p:blipFill>
        <p:spPr>
          <a:xfrm>
            <a:off x="-869400" y="1791150"/>
            <a:ext cx="6128331" cy="457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/>
          <p:nvPr/>
        </p:nvSpPr>
        <p:spPr>
          <a:xfrm>
            <a:off x="152400" y="6366800"/>
            <a:ext cx="5259000" cy="385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Jamilah King. “Black Lesbian Minister Becomes Dean of Vanderbilt’s Divinity School.” </a:t>
            </a:r>
            <a:r>
              <a:rPr i="1" lang="en" sz="1200">
                <a:solidFill>
                  <a:srgbClr val="B7B7B7"/>
                </a:solidFill>
              </a:rPr>
              <a:t>Colorlines</a:t>
            </a:r>
            <a:r>
              <a:rPr lang="en" sz="1200">
                <a:solidFill>
                  <a:srgbClr val="B7B7B7"/>
                </a:solidFill>
              </a:rPr>
              <a:t>, October 9, 2013. </a:t>
            </a:r>
            <a:r>
              <a:rPr lang="en" sz="1200" u="sng">
                <a:solidFill>
                  <a:srgbClr val="B7B7B7"/>
                </a:solidFill>
              </a:rPr>
              <a:t>colorlines.com</a:t>
            </a:r>
            <a:r>
              <a:rPr lang="en" sz="1200">
                <a:solidFill>
                  <a:srgbClr val="B7B7B7"/>
                </a:solidFill>
              </a:rPr>
              <a:t> </a:t>
            </a:r>
            <a:endParaRPr sz="1200">
              <a:solidFill>
                <a:srgbClr val="B7B7B7"/>
              </a:solidFill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5792800" y="5120875"/>
            <a:ext cx="2338800" cy="112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0"/>
          <p:cNvSpPr/>
          <p:nvPr/>
        </p:nvSpPr>
        <p:spPr>
          <a:xfrm>
            <a:off x="542175" y="647700"/>
            <a:ext cx="6210300" cy="15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57116" l="17708" r="22707" t="24340"/>
          <a:stretch/>
        </p:blipFill>
        <p:spPr>
          <a:xfrm>
            <a:off x="96375" y="1023775"/>
            <a:ext cx="5448303" cy="84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5312" y="1060325"/>
            <a:ext cx="3865614" cy="45756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3" name="Google Shape;143;p20"/>
          <p:cNvSpPr txBox="1"/>
          <p:nvPr/>
        </p:nvSpPr>
        <p:spPr>
          <a:xfrm>
            <a:off x="5366325" y="5635975"/>
            <a:ext cx="36297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Burke Library</a:t>
            </a:r>
            <a:r>
              <a:rPr lang="en"/>
              <a:t> Special Collections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5598650" y="6296775"/>
            <a:ext cx="35454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Caro Bratnober (Spring 2019)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Columbia University Libraries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/>
        </p:nvSpPr>
        <p:spPr>
          <a:xfrm>
            <a:off x="4170425" y="4197675"/>
            <a:ext cx="4795800" cy="14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Break	</a:t>
            </a:r>
            <a:endParaRPr b="1"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